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49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71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2" r:id="rId16"/>
    <p:sldId id="273" r:id="rId17"/>
    <p:sldId id="268" r:id="rId18"/>
    <p:sldId id="274" r:id="rId19"/>
    <p:sldId id="275" r:id="rId20"/>
    <p:sldId id="269" r:id="rId21"/>
    <p:sldId id="270" r:id="rId22"/>
    <p:sldId id="276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84478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20.png"  /><Relationship Id="rId5" Type="http://schemas.openxmlformats.org/officeDocument/2006/relationships/image" Target="../media/image21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jpeg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25.png"  /><Relationship Id="rId5" Type="http://schemas.openxmlformats.org/officeDocument/2006/relationships/image" Target="../media/image26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 순환의 원동력 </a:t>
            </a:r>
            <a:r>
              <a:rPr lang="en-US" altLang="ko-KR"/>
              <a:t>+</a:t>
            </a:r>
            <a:r>
              <a:rPr lang="ko-KR" altLang="en-US"/>
              <a:t> </a:t>
            </a:r>
            <a:r>
              <a:rPr lang="el-GR" altLang="en-US"/>
              <a:t>α</a:t>
            </a:r>
            <a:endParaRPr lang="el-G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31021</a:t>
            </a:r>
            <a:r>
              <a:rPr lang="ko-KR" altLang="en-US"/>
              <a:t> 제동재</a:t>
            </a:r>
            <a:endParaRPr lang="ko-KR" altLang="en-US"/>
          </a:p>
        </p:txBody>
      </p:sp>
      <p:sp>
        <p:nvSpPr>
          <p:cNvPr id="4" name=""/>
          <p:cNvSpPr txBox="1"/>
          <p:nvPr/>
        </p:nvSpPr>
        <p:spPr>
          <a:xfrm>
            <a:off x="8045684" y="5111115"/>
            <a:ext cx="2509425" cy="527685"/>
          </a:xfrm>
          <a:prstGeom prst="rect">
            <a:avLst/>
          </a:prstGeom>
        </p:spPr>
        <p:txBody>
          <a:bodyPr wrap="square">
            <a:spAutoFit/>
          </a:bodyPr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xmlns:mc="http://schemas.openxmlformats.org/markup-compatibility/2006" xmlns:hp="http://schemas.haansoft.com/office/presentation/8.0" lang="EN-US" b="0" i="0" u="none" strike="noStrike" mc:Ignorable="hp" hp:hslEmbossed="0">
                <a:solidFill>
                  <a:srgbClr val="000000"/>
                </a:solidFill>
                <a:latin typeface="Arial"/>
                <a:ea typeface="바탕"/>
                <a:cs typeface="Arial"/>
              </a:rPr>
              <a:t>Feel free to interrupt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>
                <a:solidFill>
                  <a:srgbClr val="000000"/>
                </a:solidFill>
                <a:latin typeface="Arial"/>
                <a:ea typeface="바탕"/>
                <a:cs typeface="Arial"/>
              </a:rPr>
              <a:t>!!</a:t>
            </a:r>
            <a:endParaRPr xmlns:mc="http://schemas.openxmlformats.org/markup-compatibility/2006" xmlns:hp="http://schemas.haansoft.com/office/presentation/8.0" lang="en-US" altLang="ko-KR" b="0" i="0" u="none" strike="noStrike" mc:Ignorable="hp" hp:hslEmbossed="0">
              <a:solidFill>
                <a:srgbClr val="000000"/>
              </a:solidFill>
              <a:latin typeface="Arial"/>
              <a:ea typeface="바탕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 순환의 원동력 </a:t>
            </a:r>
            <a:r>
              <a:rPr lang="en-US" altLang="ko-KR"/>
              <a:t>2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2229531"/>
            <a:ext cx="5305296" cy="325342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3360" y="2229531"/>
            <a:ext cx="4122420" cy="335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ko-KR" b="0" i="0" u="none" strike="noStrike" mc:Ignorable="hp" hp:hslEmbossed="0"/>
              <a:t>림프 순환의 원동력 </a:t>
            </a:r>
            <a:r>
              <a:rPr xmlns:mc="http://schemas.openxmlformats.org/markup-compatibility/2006" xmlns:hp="http://schemas.haansoft.com/office/presentation/8.0" lang="en-US" altLang="ko-KR" b="0" i="0" u="none" strike="noStrike" mc:Ignorable="hp" hp:hslEmbossed="0"/>
              <a:t>3</a:t>
            </a:r>
            <a:endParaRPr xmlns:mc="http://schemas.openxmlformats.org/markup-compatibility/2006" xmlns:hp="http://schemas.haansoft.com/office/presentation/8.0" lang="en-US" altLang="ko-KR" b="0" i="0" u="none" strike="noStrike" mc:Ignorable="hp" hp:hslEmbossed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82367" y="1600200"/>
            <a:ext cx="570003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신체 활동에 의해 몸이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물병처럼 짜부됨</a:t>
            </a:r>
            <a:r>
              <a:rPr lang="en-US" altLang="ko-KR"/>
              <a:t>-&gt;</a:t>
            </a:r>
            <a:r>
              <a:rPr lang="ko-KR" altLang="en-US"/>
              <a:t> 압력 상승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2847" y="1462723"/>
            <a:ext cx="3779520" cy="46634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스탈링 방정식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p: hydrostatic pressure </a:t>
            </a:r>
            <a:endParaRPr lang="en-US" altLang="ko-KR"/>
          </a:p>
          <a:p>
            <a:pPr>
              <a:defRPr/>
            </a:pPr>
            <a:r>
              <a:rPr lang="el-GR" altLang="en-US"/>
              <a:t>π</a:t>
            </a:r>
            <a:r>
              <a:rPr lang="en-US" altLang="ko-KR"/>
              <a:t>: </a:t>
            </a:r>
            <a:r>
              <a:rPr lang="ko-KR" altLang="en-US"/>
              <a:t>삼투압</a:t>
            </a:r>
            <a:endParaRPr lang="ko-KR" altLang="en-US"/>
          </a:p>
          <a:p>
            <a:pPr>
              <a:defRPr/>
            </a:pPr>
            <a:r>
              <a:rPr lang="en-US" altLang="ko-KR"/>
              <a:t>i:</a:t>
            </a:r>
            <a:r>
              <a:rPr lang="ko-KR" altLang="en-US"/>
              <a:t>조직액 </a:t>
            </a:r>
            <a:r>
              <a:rPr lang="en-US" altLang="ko-KR"/>
              <a:t>/ c: </a:t>
            </a:r>
            <a:r>
              <a:rPr lang="ko-KR" altLang="en-US"/>
              <a:t>림프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2683" y="3684104"/>
            <a:ext cx="10026634" cy="16508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림프관의 판막형 밸브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553715" y="1600200"/>
            <a:ext cx="5638285" cy="4525963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림프관 내외에서 역류를 막음</a:t>
            </a:r>
            <a:endParaRPr lang="ko-KR" altLang="en-US"/>
          </a:p>
        </p:txBody>
      </p:sp>
      <p:pic>
        <p:nvPicPr>
          <p:cNvPr id="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401184" y="2367466"/>
            <a:ext cx="5694816" cy="29914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림프관의 실제 색은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678650" y="5968563"/>
            <a:ext cx="2159435" cy="889437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ko-KR" altLang="en-US"/>
              <a:t>초록색</a:t>
            </a:r>
            <a:r>
              <a:rPr lang="en-US" altLang="ko-KR"/>
              <a:t>?</a:t>
            </a:r>
            <a:r>
              <a:rPr lang="ko-KR" altLang="en-US"/>
              <a:t>   </a:t>
            </a:r>
            <a:r>
              <a:rPr lang="en-US" altLang="ko-KR"/>
              <a:t>X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2073925"/>
            <a:ext cx="6367326" cy="357851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01482" y="2765901"/>
            <a:ext cx="3787140" cy="2194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림프관의 실제 색은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5989" y="2466864"/>
            <a:ext cx="3663555" cy="23622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20952" y="1727724"/>
            <a:ext cx="3870959" cy="3840479"/>
          </a:xfrm>
          <a:prstGeom prst="rect">
            <a:avLst/>
          </a:prstGeom>
        </p:spPr>
      </p:pic>
      <p:sp>
        <p:nvSpPr>
          <p:cNvPr id="6" name="내용 개체 틀 2"/>
          <p:cNvSpPr/>
          <p:nvPr/>
        </p:nvSpPr>
        <p:spPr>
          <a:xfrm>
            <a:off x="4441495" y="5968562"/>
            <a:ext cx="2159435" cy="889437"/>
          </a:xfrm>
          <a:prstGeom prst="rect">
            <a:avLst/>
          </a:prstGeom>
        </p:spPr>
        <p:txBody>
          <a:bodyPr vert="horz" lIns="91440" tIns="45720" rIns="91440" bIns="45720">
            <a:normAutofit fontScale="92500"/>
          </a:bodyPr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노란색이다</a:t>
            </a:r>
            <a:r>
              <a: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xmlns:mc="http://schemas.openxmlformats.org/markup-compatibility/2006" xmlns:hp="http://schemas.haansoft.com/office/presentation/8.0" kumimoji="0" lang="en-US" altLang="ko-KR" sz="3200" b="0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림프의 다른 역할 </a:t>
            </a:r>
            <a:r>
              <a:rPr lang="en-US" altLang="ko-KR"/>
              <a:t>-</a:t>
            </a:r>
            <a:r>
              <a:rPr lang="ko-KR" altLang="en-US"/>
              <a:t> 면역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0" y="6227082"/>
            <a:ext cx="6095999" cy="63091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체액을 다 모음 </a:t>
            </a:r>
            <a:r>
              <a:rPr lang="en-US" altLang="ko-KR"/>
              <a:t>-&gt;</a:t>
            </a:r>
            <a:r>
              <a:rPr lang="ko-KR" altLang="en-US"/>
              <a:t> 면역 핫스팟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33687" y="1417638"/>
            <a:ext cx="6524625" cy="4638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림프의 다른 역할 </a:t>
            </a:r>
            <a:r>
              <a:rPr lang="en-US" altLang="ko-KR"/>
              <a:t>-</a:t>
            </a:r>
            <a:r>
              <a:rPr lang="ko-KR" altLang="en-US"/>
              <a:t> 면역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600200"/>
            <a:ext cx="5486397" cy="4525963"/>
          </a:xfrm>
        </p:spPr>
        <p:txBody>
          <a:bodyPr/>
          <a:lstStyle/>
          <a:p>
            <a:pPr>
              <a:defRPr/>
            </a:pPr>
            <a:r>
              <a:rPr lang="en-US" altLang="ko-KR"/>
              <a:t>T</a:t>
            </a:r>
            <a:r>
              <a:rPr lang="ko-KR" altLang="en-US"/>
              <a:t>림프구의 </a:t>
            </a:r>
            <a:r>
              <a:rPr lang="en-US" altLang="ko-KR"/>
              <a:t>T:</a:t>
            </a:r>
            <a:r>
              <a:rPr lang="ko-KR" altLang="en-US"/>
              <a:t> </a:t>
            </a:r>
            <a:r>
              <a:rPr lang="en-US" altLang="ko-KR">
                <a:solidFill>
                  <a:srgbClr val="008000"/>
                </a:solidFill>
              </a:rPr>
              <a:t>T</a:t>
            </a:r>
            <a:r>
              <a:rPr lang="en-US" altLang="ko-KR"/>
              <a:t>hymus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02076" y="1600200"/>
            <a:ext cx="3755345" cy="4372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87876" y="461171"/>
            <a:ext cx="3877916" cy="2278058"/>
          </a:xfrm>
          <a:prstGeom prst="rect">
            <a:avLst/>
          </a:prstGeom>
        </p:spPr>
      </p:pic>
      <p:sp>
        <p:nvSpPr>
          <p:cNvPr id="5" name=""/>
          <p:cNvSpPr/>
          <p:nvPr/>
        </p:nvSpPr>
        <p:spPr>
          <a:xfrm>
            <a:off x="1280583" y="2946870"/>
            <a:ext cx="3139722" cy="48213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감염발생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r>
              <a:rPr lang="ko-KR" altLang="en-US">
                <a:solidFill>
                  <a:schemeClr val="dk1"/>
                </a:solidFill>
              </a:rPr>
              <a:t> 림프절에 있는 </a:t>
            </a:r>
            <a:r>
              <a:rPr lang="en-US" altLang="ko-KR">
                <a:solidFill>
                  <a:schemeClr val="dk1"/>
                </a:solidFill>
              </a:rPr>
              <a:t>T/B </a:t>
            </a:r>
            <a:r>
              <a:rPr lang="ko-KR" altLang="en-US">
                <a:solidFill>
                  <a:schemeClr val="dk1"/>
                </a:solidFill>
              </a:rPr>
              <a:t>세포 불러야함</a:t>
            </a:r>
            <a:r>
              <a:rPr lang="en-US" altLang="ko-KR">
                <a:solidFill>
                  <a:schemeClr val="dk1"/>
                </a:solidFill>
              </a:rPr>
              <a:t>.</a:t>
            </a:r>
            <a:r>
              <a:rPr lang="ko-KR" altLang="en-US">
                <a:solidFill>
                  <a:schemeClr val="dk1"/>
                </a:solidFill>
              </a:rPr>
              <a:t> 근데 어떻게</a:t>
            </a:r>
            <a:r>
              <a:rPr lang="en-US" altLang="ko-KR">
                <a:solidFill>
                  <a:schemeClr val="dk1"/>
                </a:solidFill>
              </a:rPr>
              <a:t>?</a:t>
            </a:r>
            <a:endParaRPr lang="en-US" altLang="ko-KR">
              <a:solidFill>
                <a:schemeClr val="dk1"/>
              </a:solidFill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389375"/>
            <a:ext cx="3855471" cy="242164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008731" y="672384"/>
            <a:ext cx="1573666" cy="1855630"/>
          </a:xfrm>
          <a:prstGeom prst="rect">
            <a:avLst/>
          </a:prstGeom>
        </p:spPr>
      </p:pic>
      <p:sp>
        <p:nvSpPr>
          <p:cNvPr id="8" name=""/>
          <p:cNvSpPr/>
          <p:nvPr/>
        </p:nvSpPr>
        <p:spPr>
          <a:xfrm>
            <a:off x="6824345" y="2946870"/>
            <a:ext cx="4758052" cy="48213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항원제시세포가 전달 </a:t>
            </a:r>
            <a:r>
              <a:rPr lang="en-US" altLang="ko-KR">
                <a:solidFill>
                  <a:schemeClr val="dk1"/>
                </a:solidFill>
              </a:rPr>
              <a:t>-&gt;</a:t>
            </a:r>
            <a:r>
              <a:rPr lang="ko-KR" altLang="en-US">
                <a:solidFill>
                  <a:schemeClr val="dk1"/>
                </a:solidFill>
              </a:rPr>
              <a:t> 맛보고 맞으면 활성화</a:t>
            </a:r>
            <a:endParaRPr lang="ko-KR" altLang="en-US">
              <a:solidFill>
                <a:schemeClr val="dk1"/>
              </a:solidFill>
            </a:endParaRPr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72698" y="3537850"/>
            <a:ext cx="3773835" cy="2106183"/>
          </a:xfrm>
          <a:prstGeom prst="rect">
            <a:avLst/>
          </a:prstGeom>
        </p:spPr>
      </p:pic>
      <p:sp>
        <p:nvSpPr>
          <p:cNvPr id="11" name=""/>
          <p:cNvSpPr/>
          <p:nvPr/>
        </p:nvSpPr>
        <p:spPr>
          <a:xfrm>
            <a:off x="3972698" y="5644033"/>
            <a:ext cx="3668888" cy="482130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>
                <a:solidFill>
                  <a:schemeClr val="dk1"/>
                </a:solidFill>
              </a:rPr>
              <a:t>이후 각종 면역 세포들의 호들갑</a:t>
            </a:r>
            <a:endParaRPr lang="ko-KR" altLang="en-US">
              <a:solidFill>
                <a:schemeClr val="dk1"/>
              </a:solidFill>
            </a:endParaRPr>
          </a:p>
        </p:txBody>
      </p:sp>
      <p:cxnSp>
        <p:nvCxnSpPr>
          <p:cNvPr id="12" name=""/>
          <p:cNvCxnSpPr/>
          <p:nvPr/>
        </p:nvCxnSpPr>
        <p:spPr>
          <a:xfrm>
            <a:off x="5478639" y="1747426"/>
            <a:ext cx="380977" cy="82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"/>
          <p:cNvCxnSpPr/>
          <p:nvPr/>
        </p:nvCxnSpPr>
        <p:spPr>
          <a:xfrm rot="5400000">
            <a:off x="8595958" y="3733626"/>
            <a:ext cx="891478" cy="8231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다른 생물의 림프 순환</a:t>
            </a:r>
            <a:r>
              <a:rPr lang="en-US" altLang="ko-KR"/>
              <a:t>-</a:t>
            </a:r>
            <a:r>
              <a:rPr lang="ko-KR" altLang="en-US"/>
              <a:t> 림프 심장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rcRect t="12120" b="15270"/>
          <a:stretch>
            <a:fillRect/>
          </a:stretch>
        </p:blipFill>
        <p:spPr>
          <a:xfrm>
            <a:off x="6332593" y="2433808"/>
            <a:ext cx="5249804" cy="2858747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6164" y="2207182"/>
            <a:ext cx="5306318" cy="33119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순환계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혈액 </a:t>
            </a:r>
            <a:r>
              <a:rPr lang="en-US" altLang="ko-KR"/>
              <a:t>&amp;</a:t>
            </a:r>
            <a:r>
              <a:rPr lang="ko-KR" altLang="en-US"/>
              <a:t> 림프가 있음</a:t>
            </a:r>
            <a:endParaRPr lang="ko-KR" altLang="en-US"/>
          </a:p>
          <a:p>
            <a:pPr>
              <a:defRPr/>
            </a:pPr>
            <a:endParaRPr lang="ko-KR" altLang="en-US"/>
          </a:p>
          <a:p>
            <a:pPr>
              <a:defRPr/>
            </a:pPr>
            <a:r>
              <a:rPr lang="ko-KR" altLang="en-US"/>
              <a:t>혈관은 파이프가 아니다</a:t>
            </a:r>
            <a:r>
              <a:rPr lang="en-US" altLang="ko-KR"/>
              <a:t>.</a:t>
            </a:r>
            <a:r>
              <a:rPr lang="ko-KR" altLang="en-US"/>
              <a:t>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다른 생물에서의 비슷한 순환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599" y="5433718"/>
            <a:ext cx="10972798" cy="692444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Madagascar hissing cockroach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54685" y="2055760"/>
            <a:ext cx="4882629" cy="2746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다른 생물에서의 비슷한 순환 </a:t>
            </a:r>
            <a:r>
              <a:rPr lang="en-US" altLang="ko-KR"/>
              <a:t>+ </a:t>
            </a:r>
            <a:r>
              <a:rPr lang="el-GR" altLang="en-US"/>
              <a:t>α</a:t>
            </a:r>
            <a:endParaRPr lang="el-G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-2054575" y="4975105"/>
            <a:ext cx="10972798" cy="1162814"/>
          </a:xfrm>
        </p:spPr>
        <p:txBody>
          <a:bodyPr/>
          <a:lstStyle/>
          <a:p>
            <a:pPr marL="0" indent="0" algn="ctr">
              <a:buNone/>
              <a:defRPr/>
            </a:pPr>
            <a:r>
              <a:rPr lang="ko-KR" altLang="en-US"/>
              <a:t>곤충은 숨을 한 방향으로 쉼</a:t>
            </a:r>
            <a:endParaRPr lang="ko-KR" altLang="en-US"/>
          </a:p>
        </p:txBody>
      </p:sp>
      <p:pic>
        <p:nvPicPr>
          <p:cNvPr id="4" name="insect breaathing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391317" y="2299876"/>
            <a:ext cx="4704682" cy="225824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89333" y="1881978"/>
            <a:ext cx="2916297" cy="36745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evt="onClick">
                                      <p:tgtEl>
                                        <p:spTgt spid="4"/>
                                      </p:tgtEl>
                                    </p:cond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25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혈액의 물질 수송 </a:t>
            </a:r>
            <a:r>
              <a:rPr lang="en-US" altLang="ko-KR"/>
              <a:t>-</a:t>
            </a:r>
            <a:r>
              <a:rPr lang="ko-KR" altLang="en-US"/>
              <a:t> 확산 </a:t>
            </a:r>
            <a:r>
              <a:rPr lang="en-US" altLang="ko-KR"/>
              <a:t>&amp;</a:t>
            </a:r>
            <a:r>
              <a:rPr lang="ko-KR" altLang="en-US"/>
              <a:t> 수송 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1432" y="1600200"/>
            <a:ext cx="8869135" cy="498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혈액의 물질 수송 방법</a:t>
            </a:r>
            <a:r>
              <a:rPr lang="en-US" altLang="ko-KR"/>
              <a:t>++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477679" y="2982148"/>
            <a:ext cx="5104717" cy="1877642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  <a:defRPr/>
            </a:pPr>
            <a:r>
              <a:rPr lang="ko-KR" altLang="en-US"/>
              <a:t>삼투압</a:t>
            </a:r>
            <a:r>
              <a:rPr lang="en-US" altLang="ko-KR"/>
              <a:t>(=</a:t>
            </a:r>
            <a:r>
              <a:rPr lang="ko-KR" altLang="en-US"/>
              <a:t>물 흡수력</a:t>
            </a:r>
            <a:r>
              <a:rPr lang="en-US" altLang="ko-KR"/>
              <a:t>)</a:t>
            </a:r>
            <a:r>
              <a:rPr lang="ko-KR" altLang="en-US" sz="3900"/>
              <a:t> </a:t>
            </a:r>
            <a:r>
              <a:rPr lang="en-US" altLang="ko-KR" sz="3900"/>
              <a:t>&lt;</a:t>
            </a:r>
            <a:r>
              <a:rPr lang="ko-KR" altLang="en-US"/>
              <a:t> 혈압   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 </a:t>
            </a:r>
            <a:endParaRPr lang="ko-KR" altLang="en-US"/>
          </a:p>
          <a:p>
            <a:pPr marL="0" indent="0" algn="ctr">
              <a:buNone/>
              <a:defRPr/>
            </a:pPr>
            <a:r>
              <a:rPr lang="ko-KR" altLang="en-US"/>
              <a:t>샌 건 어디로</a:t>
            </a:r>
            <a:r>
              <a:rPr lang="en-US" altLang="ko-KR"/>
              <a:t>?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5609" y="1363980"/>
            <a:ext cx="4950390" cy="4130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림프의 역할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609795" y="1600200"/>
            <a:ext cx="5486397" cy="4525963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혈액이 흘린 만큼 </a:t>
            </a: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림프가 체액을 모음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442766"/>
            <a:ext cx="6661694" cy="4840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뇌에도 있음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59754" y="1976645"/>
            <a:ext cx="6271148" cy="4465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순환의 동력원은</a:t>
            </a:r>
            <a:r>
              <a:rPr lang="en-US" altLang="ko-KR"/>
              <a:t>?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600200"/>
            <a:ext cx="5486397" cy="4525963"/>
          </a:xfrm>
        </p:spPr>
        <p:txBody>
          <a:bodyPr/>
          <a:lstStyle/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endParaRPr lang="ko-KR" altLang="en-US"/>
          </a:p>
          <a:p>
            <a:pPr marL="0" indent="0">
              <a:buNone/>
              <a:defRPr/>
            </a:pPr>
            <a:r>
              <a:rPr lang="ko-KR" altLang="en-US"/>
              <a:t>혈액은 심장이</a:t>
            </a:r>
            <a:r>
              <a:rPr lang="en-US" altLang="ko-KR"/>
              <a:t>,</a:t>
            </a:r>
            <a:r>
              <a:rPr lang="ko-KR" altLang="en-US"/>
              <a:t>림프는 </a:t>
            </a:r>
            <a:r>
              <a:rPr lang="en-US" altLang="ko-KR"/>
              <a:t>??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7223" y="1972581"/>
            <a:ext cx="4153580" cy="4153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 순환의 원동력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Hydrostatic Pressure</a:t>
            </a:r>
            <a:endParaRPr lang="en-US" altLang="ko-KR"/>
          </a:p>
          <a:p>
            <a:pPr>
              <a:defRPr/>
            </a:pPr>
            <a:r>
              <a:rPr lang="ko-KR" altLang="en-US"/>
              <a:t>삼투압</a:t>
            </a:r>
            <a:endParaRPr lang="en-US" altLang="ko-KR"/>
          </a:p>
          <a:p>
            <a:pPr>
              <a:defRPr/>
            </a:pPr>
            <a:r>
              <a:rPr lang="ko-KR" altLang="en-US"/>
              <a:t>활동에 의한 순간 압력</a:t>
            </a:r>
            <a:r>
              <a:rPr lang="en-US" altLang="ko-KR"/>
              <a:t> 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림프 순환의 원동력 </a:t>
            </a:r>
            <a:r>
              <a:rPr lang="en-US" altLang="ko-KR"/>
              <a:t>1</a:t>
            </a:r>
            <a:endParaRPr lang="en-US" altLang="ko-KR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0" y="1600200"/>
            <a:ext cx="5486397" cy="4525963"/>
          </a:xfrm>
        </p:spPr>
        <p:txBody>
          <a:bodyPr/>
          <a:lstStyle/>
          <a:p>
            <a:pPr>
              <a:defRPr/>
            </a:pPr>
            <a:r>
              <a:rPr lang="ko-KR" altLang="en-US"/>
              <a:t>조직액 증가로 조직액 압력 상승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65995" y="1637982"/>
            <a:ext cx="3870894" cy="4488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HP Inc.</ep:Company>
  <ep:Words>176</ep:Words>
  <ep:PresentationFormat>화면 슬라이드 쇼(4:3)</ep:PresentationFormat>
  <ep:Paragraphs>49</ep:Paragraphs>
  <ep:Slides>21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한컴오피스</vt:lpstr>
      <vt:lpstr>림프 순환의 원동력 + α</vt:lpstr>
      <vt:lpstr>순환계</vt:lpstr>
      <vt:lpstr>혈액의 물질 수송 - 확산 &amp; 수송</vt:lpstr>
      <vt:lpstr>혈액의 물질 수송 방법++</vt:lpstr>
      <vt:lpstr>림프의 역할</vt:lpstr>
      <vt:lpstr>뇌에도 있음</vt:lpstr>
      <vt:lpstr>순환의 동력원은?</vt:lpstr>
      <vt:lpstr>림프 순환의 원동력</vt:lpstr>
      <vt:lpstr>림프 순환의 원동력 1</vt:lpstr>
      <vt:lpstr>림프 순환의 원동력 2</vt:lpstr>
      <vt:lpstr>림프 순환의 원동력 3</vt:lpstr>
      <vt:lpstr>스탈링 방정식</vt:lpstr>
      <vt:lpstr>림프관의 판막형 밸브</vt:lpstr>
      <vt:lpstr>림프관의 실제 색은?</vt:lpstr>
      <vt:lpstr>림프관의 실제 색은?</vt:lpstr>
      <vt:lpstr>림프의 다른 역할 - 면역</vt:lpstr>
      <vt:lpstr>림프의 다른 역할 - 면역</vt:lpstr>
      <vt:lpstr>슬라이드 18</vt:lpstr>
      <vt:lpstr>다른 생물의 림프 순환- 림프 심장</vt:lpstr>
      <vt:lpstr>다른 생물에서의 비슷한 순환</vt:lpstr>
      <vt:lpstr>다른 생물에서의 비슷한 순환 + α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2022-05-02T06:14:26.807</dcterms:created>
  <dc:creator>JDJ</dc:creator>
  <cp:lastModifiedBy>JDJ</cp:lastModifiedBy>
  <dcterms:modified xsi:type="dcterms:W3CDTF">2022-05-09T13:52:59.821</dcterms:modified>
  <cp:revision>57</cp:revision>
  <dc:title>림프 순환의 원동력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